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3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49E1-0E79-E426-382D-1B1213C50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742DB0-874D-573A-FAF5-E1E1B504C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7BD1B-AB8B-B662-20BA-8EFCDD661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DE05-51EE-4692-B197-877FA1DAAAE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332DA-B328-C938-C5CC-150A884B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092F4-C033-8786-943E-2AE1C3273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2391D-08EA-4D13-AA34-90E6B0650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99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605A-C9D9-3FEE-4AD7-93E29ECE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40FCE-C444-FED9-4D9B-911BEFE9A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A9C4A-29FB-8709-12DA-C4B70DE85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DE05-51EE-4692-B197-877FA1DAAAE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6E77-31D8-44C9-8C00-C85B1FBD5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131BB-31B3-265D-7085-74DC5991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2391D-08EA-4D13-AA34-90E6B0650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20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07958B-44E0-1781-BCCB-A1EADD44A0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CEE1AC-BA82-4227-EF6E-CD4C94528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4FCB6-CEB8-F8B1-0ACF-D57EE7B3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DE05-51EE-4692-B197-877FA1DAAAE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64267-9C54-4B02-8EEA-5CA891411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CB251-E39D-B765-D0D9-DD43E8D38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2391D-08EA-4D13-AA34-90E6B0650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4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7693-B66D-3FF6-66FB-B2B66B9B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D8C97-B2D4-9D9C-F7A8-115F22C5A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C4265-6111-645E-966E-B831FDA6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DE05-51EE-4692-B197-877FA1DAAAE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E0A0A-A8A5-760E-E5D5-68A445A84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C847C-376C-028A-DCDA-F438CA4C2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2391D-08EA-4D13-AA34-90E6B0650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8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1A4A-1448-BFB4-783B-B383569CF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B3B29-C6AF-4859-0D81-048A8D8E7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8660D-702B-4436-92F0-7E362647F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DE05-51EE-4692-B197-877FA1DAAAE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1AB1F-50DC-799D-662D-6ABE6F9CF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C0759-C06B-BD43-A867-64E4943CB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2391D-08EA-4D13-AA34-90E6B0650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2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9B286-E109-DF56-3354-9EBB9B5AD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BA1BC-FD2E-EC48-7F3D-EAE382EF6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1FB9B-4CC0-59F3-79CE-50BDB1CF5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6D12A-6B6F-D96F-E37E-60E80B018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DE05-51EE-4692-B197-877FA1DAAAE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B1D1D-9984-1BE0-A9AE-482E21A1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9D570-A79C-057C-6355-694323D9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2391D-08EA-4D13-AA34-90E6B0650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52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2E31-2F30-2FBC-B963-E9A07AEB3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CD35A-8B39-BC77-3C19-54035D890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08F13-7339-18A8-8571-F9F2D8677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A57706-1749-9278-F728-58B990AE4E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34423B-8211-534A-22EC-BE8E0E770E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59B804-1DE5-9C35-6F81-3A293D1A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DE05-51EE-4692-B197-877FA1DAAAE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1D4FF6-84CE-0494-D968-CE07AA6D3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568B0D-5839-7A38-CE68-9BEFDA69F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2391D-08EA-4D13-AA34-90E6B0650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68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6FDC7-1509-15E3-FC6B-805EA76BD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E55E65-38EA-9E43-0C6D-EB82CBCB3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DE05-51EE-4692-B197-877FA1DAAAE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C6B55-0201-1312-335A-069E8331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A86EF-5BE7-951E-E1F1-DB496365F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2391D-08EA-4D13-AA34-90E6B0650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377714-1AE4-D06D-041E-70C6F3BE0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DE05-51EE-4692-B197-877FA1DAAAE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4B493B-9D46-0485-1C7C-EC89D1B99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5D092-CD68-93A5-D410-D8D9F0F32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2391D-08EA-4D13-AA34-90E6B0650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89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A8FCC-59F7-002F-887A-3AE9E3CA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E3BF3-66ED-D5F7-4D10-42A1711BC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1EEA8-D320-6867-9BA6-758966E3F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F5B38-62A1-CE82-8A74-5434C0A41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DE05-51EE-4692-B197-877FA1DAAAE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B5D93-06AF-21CA-460C-74E6E8B2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5CCB2-2362-5C44-3188-75821D570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2391D-08EA-4D13-AA34-90E6B0650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08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F888-87D6-FE2D-6CB5-C363685D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4AE296-04DC-6316-72BF-93486EDBC0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E4AC3-BDF1-C463-09B8-B7AACAA77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8EDC2-B5DC-02FD-C84A-A77A922DA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DE05-51EE-4692-B197-877FA1DAAAE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3FCE8-2ECF-C3F9-9FBA-7159C1FE7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C1A29-C80D-1CF9-8B56-52DE889E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2391D-08EA-4D13-AA34-90E6B0650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29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09D87-B60C-2F4C-DA19-BB04307F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374F2-0FF1-114D-5529-1A4E23665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FAB11-252C-AF3A-1868-D64F46A939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A8DE05-51EE-4692-B197-877FA1DAAAE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987AE-9E20-DF1B-0ECB-89583BCE6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54B6-F244-E0B6-9D65-0E3B11C545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72391D-08EA-4D13-AA34-90E6B0650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0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AFF01-543E-D76D-C66A-0B5E30FE7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Java SE 8 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B46B4-BD60-2340-09B9-12E2B3B5A3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Chapter 1 – Kickstarter for beginner</a:t>
            </a:r>
          </a:p>
        </p:txBody>
      </p:sp>
    </p:spTree>
    <p:extLst>
      <p:ext uri="{BB962C8B-B14F-4D97-AF65-F5344CB8AC3E}">
        <p14:creationId xmlns:p14="http://schemas.microsoft.com/office/powerpoint/2010/main" val="217268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AB46B4-BD60-2340-09B9-12E2B3B5A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5645150" cy="844550"/>
          </a:xfrm>
        </p:spPr>
        <p:txBody>
          <a:bodyPr>
            <a:normAutofit/>
          </a:bodyPr>
          <a:lstStyle/>
          <a:p>
            <a:r>
              <a:rPr lang="en-US"/>
              <a:t>1 – What is programming and programming language ? </a:t>
            </a:r>
          </a:p>
        </p:txBody>
      </p:sp>
      <p:pic>
        <p:nvPicPr>
          <p:cNvPr id="1026" name="Picture 2" descr="What Parents May Learn from Teaching Their Own Kids - Growing Leaders">
            <a:extLst>
              <a:ext uri="{FF2B5EF4-FFF2-40B4-BE49-F238E27FC236}">
                <a16:creationId xmlns:a16="http://schemas.microsoft.com/office/drawing/2014/main" id="{1F1BDEC6-6B7F-AB7D-EC5E-8235A25B6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93068"/>
            <a:ext cx="3143250" cy="198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3666C8E-6862-1D1D-88C4-621A9990C722}"/>
              </a:ext>
            </a:extLst>
          </p:cNvPr>
          <p:cNvSpPr txBox="1">
            <a:spLocks/>
          </p:cNvSpPr>
          <p:nvPr/>
        </p:nvSpPr>
        <p:spPr>
          <a:xfrm>
            <a:off x="582020" y="3192371"/>
            <a:ext cx="4330699" cy="42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/>
              <a:t>(parent teaching their children)</a:t>
            </a:r>
          </a:p>
        </p:txBody>
      </p:sp>
      <p:pic>
        <p:nvPicPr>
          <p:cNvPr id="1030" name="Picture 6" descr="What Is Student Teaching? | BestColleges">
            <a:extLst>
              <a:ext uri="{FF2B5EF4-FFF2-40B4-BE49-F238E27FC236}">
                <a16:creationId xmlns:a16="http://schemas.microsoft.com/office/drawing/2014/main" id="{1DF2FA15-5267-FC98-0CEA-1716F75CE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254" y="919330"/>
            <a:ext cx="3361928" cy="224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647571B0-85AE-FC4D-36AF-2821872BF6CE}"/>
              </a:ext>
            </a:extLst>
          </p:cNvPr>
          <p:cNvSpPr txBox="1">
            <a:spLocks/>
          </p:cNvSpPr>
          <p:nvPr/>
        </p:nvSpPr>
        <p:spPr>
          <a:xfrm>
            <a:off x="6696868" y="3216275"/>
            <a:ext cx="4330699" cy="42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/>
              <a:t>(Teacher teaching their student)</a:t>
            </a:r>
          </a:p>
        </p:txBody>
      </p:sp>
      <p:pic>
        <p:nvPicPr>
          <p:cNvPr id="1032" name="Picture 8" descr="What Is Employee Management + Tools &amp; Tips">
            <a:extLst>
              <a:ext uri="{FF2B5EF4-FFF2-40B4-BE49-F238E27FC236}">
                <a16:creationId xmlns:a16="http://schemas.microsoft.com/office/drawing/2014/main" id="{EC3898F6-0476-7DFC-4BE1-EA5539852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282" y="3617821"/>
            <a:ext cx="3263900" cy="2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6ADEFA2-879C-E642-084E-B35B13A05DA4}"/>
              </a:ext>
            </a:extLst>
          </p:cNvPr>
          <p:cNvSpPr txBox="1">
            <a:spLocks/>
          </p:cNvSpPr>
          <p:nvPr/>
        </p:nvSpPr>
        <p:spPr>
          <a:xfrm>
            <a:off x="6745882" y="5850362"/>
            <a:ext cx="4330699" cy="42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/>
              <a:t>(manager managing their employee)</a:t>
            </a:r>
          </a:p>
        </p:txBody>
      </p:sp>
    </p:spTree>
    <p:extLst>
      <p:ext uri="{BB962C8B-B14F-4D97-AF65-F5344CB8AC3E}">
        <p14:creationId xmlns:p14="http://schemas.microsoft.com/office/powerpoint/2010/main" val="356413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AB46B4-BD60-2340-09B9-12E2B3B5A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5645150" cy="844550"/>
          </a:xfrm>
        </p:spPr>
        <p:txBody>
          <a:bodyPr>
            <a:normAutofit/>
          </a:bodyPr>
          <a:lstStyle/>
          <a:p>
            <a:r>
              <a:rPr lang="en-US"/>
              <a:t>1 – What is programming and programming language ? </a:t>
            </a:r>
          </a:p>
        </p:txBody>
      </p:sp>
      <p:pic>
        <p:nvPicPr>
          <p:cNvPr id="1026" name="Picture 2" descr="What Parents May Learn from Teaching Their Own Kids - Growing Leaders">
            <a:extLst>
              <a:ext uri="{FF2B5EF4-FFF2-40B4-BE49-F238E27FC236}">
                <a16:creationId xmlns:a16="http://schemas.microsoft.com/office/drawing/2014/main" id="{1F1BDEC6-6B7F-AB7D-EC5E-8235A25B6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93068"/>
            <a:ext cx="3143250" cy="198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3666C8E-6862-1D1D-88C4-621A9990C722}"/>
              </a:ext>
            </a:extLst>
          </p:cNvPr>
          <p:cNvSpPr txBox="1">
            <a:spLocks/>
          </p:cNvSpPr>
          <p:nvPr/>
        </p:nvSpPr>
        <p:spPr>
          <a:xfrm>
            <a:off x="582020" y="3192371"/>
            <a:ext cx="4330699" cy="42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/>
              <a:t>(parent teaching their children)</a:t>
            </a:r>
          </a:p>
        </p:txBody>
      </p:sp>
      <p:pic>
        <p:nvPicPr>
          <p:cNvPr id="1030" name="Picture 6" descr="What Is Student Teaching? | BestColleges">
            <a:extLst>
              <a:ext uri="{FF2B5EF4-FFF2-40B4-BE49-F238E27FC236}">
                <a16:creationId xmlns:a16="http://schemas.microsoft.com/office/drawing/2014/main" id="{1DF2FA15-5267-FC98-0CEA-1716F75CE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254" y="919330"/>
            <a:ext cx="3361928" cy="224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647571B0-85AE-FC4D-36AF-2821872BF6CE}"/>
              </a:ext>
            </a:extLst>
          </p:cNvPr>
          <p:cNvSpPr txBox="1">
            <a:spLocks/>
          </p:cNvSpPr>
          <p:nvPr/>
        </p:nvSpPr>
        <p:spPr>
          <a:xfrm>
            <a:off x="6696868" y="3216275"/>
            <a:ext cx="4330699" cy="42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/>
              <a:t>(Teacher teaching their student)</a:t>
            </a:r>
          </a:p>
        </p:txBody>
      </p:sp>
      <p:pic>
        <p:nvPicPr>
          <p:cNvPr id="1032" name="Picture 8" descr="What Is Employee Management + Tools &amp; Tips">
            <a:extLst>
              <a:ext uri="{FF2B5EF4-FFF2-40B4-BE49-F238E27FC236}">
                <a16:creationId xmlns:a16="http://schemas.microsoft.com/office/drawing/2014/main" id="{EC3898F6-0476-7DFC-4BE1-EA5539852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282" y="3617821"/>
            <a:ext cx="3263900" cy="2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6ADEFA2-879C-E642-084E-B35B13A05DA4}"/>
              </a:ext>
            </a:extLst>
          </p:cNvPr>
          <p:cNvSpPr txBox="1">
            <a:spLocks/>
          </p:cNvSpPr>
          <p:nvPr/>
        </p:nvSpPr>
        <p:spPr>
          <a:xfrm>
            <a:off x="6745882" y="5850362"/>
            <a:ext cx="4330699" cy="42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/>
              <a:t>(manager managing their employee)</a:t>
            </a:r>
          </a:p>
        </p:txBody>
      </p:sp>
      <p:sp>
        <p:nvSpPr>
          <p:cNvPr id="1040" name="Subtitle 2">
            <a:extLst>
              <a:ext uri="{FF2B5EF4-FFF2-40B4-BE49-F238E27FC236}">
                <a16:creationId xmlns:a16="http://schemas.microsoft.com/office/drawing/2014/main" id="{B14736E1-49E8-5412-20DB-4339CBA11B8E}"/>
              </a:ext>
            </a:extLst>
          </p:cNvPr>
          <p:cNvSpPr txBox="1">
            <a:spLocks/>
          </p:cNvSpPr>
          <p:nvPr/>
        </p:nvSpPr>
        <p:spPr>
          <a:xfrm>
            <a:off x="736599" y="4032250"/>
            <a:ext cx="5207001" cy="933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Question: What is the similarity between these pictures ? </a:t>
            </a:r>
            <a:r>
              <a:rPr lang="en-US" b="1" i="1"/>
              <a:t>(Parent, teacher, manager)</a:t>
            </a:r>
          </a:p>
        </p:txBody>
      </p:sp>
    </p:spTree>
    <p:extLst>
      <p:ext uri="{BB962C8B-B14F-4D97-AF65-F5344CB8AC3E}">
        <p14:creationId xmlns:p14="http://schemas.microsoft.com/office/powerpoint/2010/main" val="315264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AB46B4-BD60-2340-09B9-12E2B3B5A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5645150" cy="844550"/>
          </a:xfrm>
        </p:spPr>
        <p:txBody>
          <a:bodyPr>
            <a:normAutofit/>
          </a:bodyPr>
          <a:lstStyle/>
          <a:p>
            <a:r>
              <a:rPr lang="en-US"/>
              <a:t>1 – What is programming and programming language ? </a:t>
            </a:r>
          </a:p>
        </p:txBody>
      </p:sp>
      <p:pic>
        <p:nvPicPr>
          <p:cNvPr id="1026" name="Picture 2" descr="What Parents May Learn from Teaching Their Own Kids - Growing Leaders">
            <a:extLst>
              <a:ext uri="{FF2B5EF4-FFF2-40B4-BE49-F238E27FC236}">
                <a16:creationId xmlns:a16="http://schemas.microsoft.com/office/drawing/2014/main" id="{1F1BDEC6-6B7F-AB7D-EC5E-8235A25B6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93068"/>
            <a:ext cx="3143250" cy="198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3666C8E-6862-1D1D-88C4-621A9990C722}"/>
              </a:ext>
            </a:extLst>
          </p:cNvPr>
          <p:cNvSpPr txBox="1">
            <a:spLocks/>
          </p:cNvSpPr>
          <p:nvPr/>
        </p:nvSpPr>
        <p:spPr>
          <a:xfrm>
            <a:off x="582020" y="3192371"/>
            <a:ext cx="4330699" cy="42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/>
              <a:t>(parent teaching their children)</a:t>
            </a:r>
          </a:p>
        </p:txBody>
      </p:sp>
      <p:pic>
        <p:nvPicPr>
          <p:cNvPr id="1030" name="Picture 6" descr="What Is Student Teaching? | BestColleges">
            <a:extLst>
              <a:ext uri="{FF2B5EF4-FFF2-40B4-BE49-F238E27FC236}">
                <a16:creationId xmlns:a16="http://schemas.microsoft.com/office/drawing/2014/main" id="{1DF2FA15-5267-FC98-0CEA-1716F75CE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254" y="919330"/>
            <a:ext cx="3361928" cy="224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647571B0-85AE-FC4D-36AF-2821872BF6CE}"/>
              </a:ext>
            </a:extLst>
          </p:cNvPr>
          <p:cNvSpPr txBox="1">
            <a:spLocks/>
          </p:cNvSpPr>
          <p:nvPr/>
        </p:nvSpPr>
        <p:spPr>
          <a:xfrm>
            <a:off x="6696868" y="3216275"/>
            <a:ext cx="4330699" cy="42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/>
              <a:t>(Teacher teaching their student)</a:t>
            </a:r>
          </a:p>
        </p:txBody>
      </p:sp>
      <p:pic>
        <p:nvPicPr>
          <p:cNvPr id="1032" name="Picture 8" descr="What Is Employee Management + Tools &amp; Tips">
            <a:extLst>
              <a:ext uri="{FF2B5EF4-FFF2-40B4-BE49-F238E27FC236}">
                <a16:creationId xmlns:a16="http://schemas.microsoft.com/office/drawing/2014/main" id="{EC3898F6-0476-7DFC-4BE1-EA5539852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282" y="3617821"/>
            <a:ext cx="3263900" cy="2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6ADEFA2-879C-E642-084E-B35B13A05DA4}"/>
              </a:ext>
            </a:extLst>
          </p:cNvPr>
          <p:cNvSpPr txBox="1">
            <a:spLocks/>
          </p:cNvSpPr>
          <p:nvPr/>
        </p:nvSpPr>
        <p:spPr>
          <a:xfrm>
            <a:off x="6745882" y="5850362"/>
            <a:ext cx="4330699" cy="42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/>
              <a:t>(manager managing their employee)</a:t>
            </a:r>
          </a:p>
        </p:txBody>
      </p:sp>
      <p:sp>
        <p:nvSpPr>
          <p:cNvPr id="1040" name="Subtitle 2">
            <a:extLst>
              <a:ext uri="{FF2B5EF4-FFF2-40B4-BE49-F238E27FC236}">
                <a16:creationId xmlns:a16="http://schemas.microsoft.com/office/drawing/2014/main" id="{B14736E1-49E8-5412-20DB-4339CBA11B8E}"/>
              </a:ext>
            </a:extLst>
          </p:cNvPr>
          <p:cNvSpPr txBox="1">
            <a:spLocks/>
          </p:cNvSpPr>
          <p:nvPr/>
        </p:nvSpPr>
        <p:spPr>
          <a:xfrm>
            <a:off x="736599" y="4032250"/>
            <a:ext cx="5207001" cy="933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Question: What is the similarity between these pictures ? </a:t>
            </a:r>
            <a:r>
              <a:rPr lang="en-US" b="1" i="1"/>
              <a:t>(Parent, teacher, manager)</a:t>
            </a:r>
          </a:p>
          <a:p>
            <a:endParaRPr lang="en-US" b="1" i="1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742C179-8638-287A-D603-60EDDB53C9A6}"/>
              </a:ext>
            </a:extLst>
          </p:cNvPr>
          <p:cNvSpPr txBox="1">
            <a:spLocks/>
          </p:cNvSpPr>
          <p:nvPr/>
        </p:nvSpPr>
        <p:spPr>
          <a:xfrm>
            <a:off x="679449" y="5187950"/>
            <a:ext cx="5207001" cy="933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>
                <a:solidFill>
                  <a:srgbClr val="FF0000"/>
                </a:solidFill>
              </a:rPr>
              <a:t>Answer: They are all giving </a:t>
            </a:r>
            <a:r>
              <a:rPr lang="en-US" b="1" i="1" u="sng">
                <a:solidFill>
                  <a:srgbClr val="FF0000"/>
                </a:solidFill>
              </a:rPr>
              <a:t>“instruction” </a:t>
            </a:r>
            <a:r>
              <a:rPr lang="en-US" u="sng">
                <a:solidFill>
                  <a:srgbClr val="FF0000"/>
                </a:solidFill>
              </a:rPr>
              <a:t>to their junior</a:t>
            </a:r>
          </a:p>
        </p:txBody>
      </p:sp>
    </p:spTree>
    <p:extLst>
      <p:ext uri="{BB962C8B-B14F-4D97-AF65-F5344CB8AC3E}">
        <p14:creationId xmlns:p14="http://schemas.microsoft.com/office/powerpoint/2010/main" val="1315607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AB46B4-BD60-2340-09B9-12E2B3B5A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5645150" cy="844550"/>
          </a:xfrm>
        </p:spPr>
        <p:txBody>
          <a:bodyPr>
            <a:normAutofit/>
          </a:bodyPr>
          <a:lstStyle/>
          <a:p>
            <a:r>
              <a:rPr lang="en-US"/>
              <a:t>1 – What is programming and programming language ? </a:t>
            </a:r>
          </a:p>
        </p:txBody>
      </p:sp>
      <p:pic>
        <p:nvPicPr>
          <p:cNvPr id="1026" name="Picture 2" descr="What Parents May Learn from Teaching Their Own Kids - Growing Leaders">
            <a:extLst>
              <a:ext uri="{FF2B5EF4-FFF2-40B4-BE49-F238E27FC236}">
                <a16:creationId xmlns:a16="http://schemas.microsoft.com/office/drawing/2014/main" id="{1F1BDEC6-6B7F-AB7D-EC5E-8235A25B6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36" y="961116"/>
            <a:ext cx="2732163" cy="17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Student Teaching? | BestColleges">
            <a:extLst>
              <a:ext uri="{FF2B5EF4-FFF2-40B4-BE49-F238E27FC236}">
                <a16:creationId xmlns:a16="http://schemas.microsoft.com/office/drawing/2014/main" id="{1DF2FA15-5267-FC98-0CEA-1716F75CE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36" y="2907933"/>
            <a:ext cx="2732163" cy="182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Is Employee Management + Tools &amp; Tips">
            <a:extLst>
              <a:ext uri="{FF2B5EF4-FFF2-40B4-BE49-F238E27FC236}">
                <a16:creationId xmlns:a16="http://schemas.microsoft.com/office/drawing/2014/main" id="{EC3898F6-0476-7DFC-4BE1-EA5539852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35" y="4928333"/>
            <a:ext cx="2732163" cy="182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6ADEFA2-879C-E642-084E-B35B13A05DA4}"/>
              </a:ext>
            </a:extLst>
          </p:cNvPr>
          <p:cNvSpPr txBox="1">
            <a:spLocks/>
          </p:cNvSpPr>
          <p:nvPr/>
        </p:nvSpPr>
        <p:spPr>
          <a:xfrm>
            <a:off x="7543800" y="2992370"/>
            <a:ext cx="4330699" cy="19733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Thus, these actions can be called </a:t>
            </a:r>
            <a:r>
              <a:rPr lang="en-US" sz="1600" b="1" i="1" u="sng">
                <a:solidFill>
                  <a:srgbClr val="FF0000"/>
                </a:solidFill>
              </a:rPr>
              <a:t>“Programming”</a:t>
            </a:r>
          </a:p>
          <a:p>
            <a:pPr marL="285750" indent="-285750">
              <a:buFontTx/>
              <a:buChar char="-"/>
            </a:pPr>
            <a:r>
              <a:rPr lang="en-US" sz="1600"/>
              <a:t>Parent teaching their children =&gt; Parent </a:t>
            </a:r>
            <a:r>
              <a:rPr lang="en-US" sz="1600" b="1" i="1" u="sng"/>
              <a:t>“programming”</a:t>
            </a:r>
            <a:r>
              <a:rPr lang="en-US" sz="1600" u="sng"/>
              <a:t> their children</a:t>
            </a:r>
          </a:p>
          <a:p>
            <a:pPr marL="285750" indent="-285750">
              <a:buFontTx/>
              <a:buChar char="-"/>
            </a:pPr>
            <a:r>
              <a:rPr lang="en-US" sz="1600" u="sng"/>
              <a:t>Teacher teaching their students =&gt; Teacher </a:t>
            </a:r>
            <a:r>
              <a:rPr lang="en-US" sz="1600" b="1" i="1"/>
              <a:t>“programming” </a:t>
            </a:r>
            <a:r>
              <a:rPr lang="en-US" sz="1600" u="sng"/>
              <a:t>their students</a:t>
            </a:r>
          </a:p>
          <a:p>
            <a:pPr marL="285750" indent="-285750">
              <a:buFontTx/>
              <a:buChar char="-"/>
            </a:pPr>
            <a:r>
              <a:rPr lang="en-US" sz="1600"/>
              <a:t> Manager managing their employees =&gt; Manager </a:t>
            </a:r>
            <a:r>
              <a:rPr lang="en-US" sz="1600" b="1" i="1" u="sng"/>
              <a:t>“programming” </a:t>
            </a:r>
            <a:r>
              <a:rPr lang="en-US" sz="1600"/>
              <a:t>their employees</a:t>
            </a:r>
          </a:p>
          <a:p>
            <a:endParaRPr lang="en-US" sz="1600"/>
          </a:p>
        </p:txBody>
      </p:sp>
      <p:sp>
        <p:nvSpPr>
          <p:cNvPr id="1040" name="Subtitle 2">
            <a:extLst>
              <a:ext uri="{FF2B5EF4-FFF2-40B4-BE49-F238E27FC236}">
                <a16:creationId xmlns:a16="http://schemas.microsoft.com/office/drawing/2014/main" id="{B14736E1-49E8-5412-20DB-4339CBA11B8E}"/>
              </a:ext>
            </a:extLst>
          </p:cNvPr>
          <p:cNvSpPr txBox="1">
            <a:spLocks/>
          </p:cNvSpPr>
          <p:nvPr/>
        </p:nvSpPr>
        <p:spPr>
          <a:xfrm>
            <a:off x="736599" y="4032250"/>
            <a:ext cx="5207001" cy="933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i="1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742C179-8638-287A-D603-60EDDB53C9A6}"/>
              </a:ext>
            </a:extLst>
          </p:cNvPr>
          <p:cNvSpPr txBox="1">
            <a:spLocks/>
          </p:cNvSpPr>
          <p:nvPr/>
        </p:nvSpPr>
        <p:spPr>
          <a:xfrm>
            <a:off x="679449" y="5187950"/>
            <a:ext cx="5207001" cy="933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u="sng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951962-7377-AEE7-06E7-99AE857DFC29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4025899" y="1823400"/>
            <a:ext cx="3606801" cy="1662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254FE9-07E8-E379-42D8-3409AB55D620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4025899" y="3818374"/>
            <a:ext cx="36068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527568-1BE5-3BD9-D628-02C54D9B6549}"/>
              </a:ext>
            </a:extLst>
          </p:cNvPr>
          <p:cNvCxnSpPr>
            <a:cxnSpLocks/>
            <a:stCxn id="1032" idx="3"/>
          </p:cNvCxnSpPr>
          <p:nvPr/>
        </p:nvCxnSpPr>
        <p:spPr>
          <a:xfrm flipV="1">
            <a:off x="4025898" y="4299959"/>
            <a:ext cx="3606802" cy="1539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43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AB46B4-BD60-2340-09B9-12E2B3B5A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5645150" cy="844550"/>
          </a:xfrm>
        </p:spPr>
        <p:txBody>
          <a:bodyPr>
            <a:normAutofit/>
          </a:bodyPr>
          <a:lstStyle/>
          <a:p>
            <a:r>
              <a:rPr lang="en-US"/>
              <a:t>1 – What is programming and programming language ? </a:t>
            </a:r>
          </a:p>
        </p:txBody>
      </p:sp>
      <p:pic>
        <p:nvPicPr>
          <p:cNvPr id="1026" name="Picture 2" descr="What Parents May Learn from Teaching Their Own Kids - Growing Leaders">
            <a:extLst>
              <a:ext uri="{FF2B5EF4-FFF2-40B4-BE49-F238E27FC236}">
                <a16:creationId xmlns:a16="http://schemas.microsoft.com/office/drawing/2014/main" id="{1F1BDEC6-6B7F-AB7D-EC5E-8235A25B6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36" y="961116"/>
            <a:ext cx="2732163" cy="17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Student Teaching? | BestColleges">
            <a:extLst>
              <a:ext uri="{FF2B5EF4-FFF2-40B4-BE49-F238E27FC236}">
                <a16:creationId xmlns:a16="http://schemas.microsoft.com/office/drawing/2014/main" id="{1DF2FA15-5267-FC98-0CEA-1716F75CE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36" y="2907933"/>
            <a:ext cx="2732163" cy="182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Is Employee Management + Tools &amp; Tips">
            <a:extLst>
              <a:ext uri="{FF2B5EF4-FFF2-40B4-BE49-F238E27FC236}">
                <a16:creationId xmlns:a16="http://schemas.microsoft.com/office/drawing/2014/main" id="{EC3898F6-0476-7DFC-4BE1-EA5539852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35" y="4928333"/>
            <a:ext cx="2732163" cy="182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6ADEFA2-879C-E642-084E-B35B13A05DA4}"/>
              </a:ext>
            </a:extLst>
          </p:cNvPr>
          <p:cNvSpPr txBox="1">
            <a:spLocks/>
          </p:cNvSpPr>
          <p:nvPr/>
        </p:nvSpPr>
        <p:spPr>
          <a:xfrm>
            <a:off x="7543800" y="2992370"/>
            <a:ext cx="4330699" cy="19733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Thus, these actions can be called </a:t>
            </a:r>
            <a:r>
              <a:rPr lang="en-US" sz="1600" b="1" i="1" u="sng">
                <a:solidFill>
                  <a:srgbClr val="FF0000"/>
                </a:solidFill>
              </a:rPr>
              <a:t>“Programming”</a:t>
            </a:r>
          </a:p>
          <a:p>
            <a:pPr marL="285750" indent="-285750">
              <a:buFontTx/>
              <a:buChar char="-"/>
            </a:pPr>
            <a:r>
              <a:rPr lang="en-US" sz="1600"/>
              <a:t>Parent teaching their children =&gt; Parent </a:t>
            </a:r>
            <a:r>
              <a:rPr lang="en-US" sz="1600" b="1" i="1" u="sng"/>
              <a:t>“programming”</a:t>
            </a:r>
            <a:r>
              <a:rPr lang="en-US" sz="1600" u="sng"/>
              <a:t> their children</a:t>
            </a:r>
          </a:p>
          <a:p>
            <a:pPr marL="285750" indent="-285750">
              <a:buFontTx/>
              <a:buChar char="-"/>
            </a:pPr>
            <a:r>
              <a:rPr lang="en-US" sz="1600" u="sng"/>
              <a:t>Teacher teaching their students =&gt; Teacher </a:t>
            </a:r>
            <a:r>
              <a:rPr lang="en-US" sz="1600" b="1" i="1"/>
              <a:t>“programming” </a:t>
            </a:r>
            <a:r>
              <a:rPr lang="en-US" sz="1600" u="sng"/>
              <a:t>their students</a:t>
            </a:r>
          </a:p>
          <a:p>
            <a:pPr marL="285750" indent="-285750">
              <a:buFontTx/>
              <a:buChar char="-"/>
            </a:pPr>
            <a:r>
              <a:rPr lang="en-US" sz="1600"/>
              <a:t> Manager managing their employees =&gt; Manager </a:t>
            </a:r>
            <a:r>
              <a:rPr lang="en-US" sz="1600" b="1" i="1" u="sng"/>
              <a:t>“programming” </a:t>
            </a:r>
            <a:r>
              <a:rPr lang="en-US" sz="1600"/>
              <a:t>their employees</a:t>
            </a:r>
          </a:p>
          <a:p>
            <a:endParaRPr lang="en-US" sz="1600"/>
          </a:p>
        </p:txBody>
      </p:sp>
      <p:sp>
        <p:nvSpPr>
          <p:cNvPr id="1040" name="Subtitle 2">
            <a:extLst>
              <a:ext uri="{FF2B5EF4-FFF2-40B4-BE49-F238E27FC236}">
                <a16:creationId xmlns:a16="http://schemas.microsoft.com/office/drawing/2014/main" id="{B14736E1-49E8-5412-20DB-4339CBA11B8E}"/>
              </a:ext>
            </a:extLst>
          </p:cNvPr>
          <p:cNvSpPr txBox="1">
            <a:spLocks/>
          </p:cNvSpPr>
          <p:nvPr/>
        </p:nvSpPr>
        <p:spPr>
          <a:xfrm>
            <a:off x="736599" y="4032250"/>
            <a:ext cx="5207001" cy="933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i="1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742C179-8638-287A-D603-60EDDB53C9A6}"/>
              </a:ext>
            </a:extLst>
          </p:cNvPr>
          <p:cNvSpPr txBox="1">
            <a:spLocks/>
          </p:cNvSpPr>
          <p:nvPr/>
        </p:nvSpPr>
        <p:spPr>
          <a:xfrm>
            <a:off x="679449" y="5187950"/>
            <a:ext cx="5207001" cy="933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u="sng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951962-7377-AEE7-06E7-99AE857DFC29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4025899" y="1823400"/>
            <a:ext cx="3606801" cy="1662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254FE9-07E8-E379-42D8-3409AB55D620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4025899" y="3818374"/>
            <a:ext cx="36068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527568-1BE5-3BD9-D628-02C54D9B6549}"/>
              </a:ext>
            </a:extLst>
          </p:cNvPr>
          <p:cNvCxnSpPr>
            <a:cxnSpLocks/>
            <a:stCxn id="1032" idx="3"/>
          </p:cNvCxnSpPr>
          <p:nvPr/>
        </p:nvCxnSpPr>
        <p:spPr>
          <a:xfrm flipV="1">
            <a:off x="4025898" y="4299959"/>
            <a:ext cx="3606802" cy="1539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3F522D-08B3-15AD-9051-B4BA0844397D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9709149" y="2209800"/>
            <a:ext cx="1" cy="782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ubtitle 2">
            <a:extLst>
              <a:ext uri="{FF2B5EF4-FFF2-40B4-BE49-F238E27FC236}">
                <a16:creationId xmlns:a16="http://schemas.microsoft.com/office/drawing/2014/main" id="{2F4ED5C2-3DC2-15F5-11DC-5C5B6091494B}"/>
              </a:ext>
            </a:extLst>
          </p:cNvPr>
          <p:cNvSpPr txBox="1">
            <a:spLocks/>
          </p:cNvSpPr>
          <p:nvPr/>
        </p:nvSpPr>
        <p:spPr>
          <a:xfrm>
            <a:off x="7632700" y="605183"/>
            <a:ext cx="4000499" cy="1662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If they are teaching, managing using English as language =&gt; English is called </a:t>
            </a:r>
            <a:r>
              <a:rPr lang="en-US" sz="1600" b="1" i="1" u="sng">
                <a:solidFill>
                  <a:srgbClr val="FF0000"/>
                </a:solidFill>
              </a:rPr>
              <a:t>“Programming language”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1600"/>
              <a:t>The set of instruction that the seniors is giving to their juniors is called </a:t>
            </a:r>
            <a:r>
              <a:rPr lang="en-US" sz="1600" b="1" i="1" u="sng">
                <a:solidFill>
                  <a:srgbClr val="FF0000"/>
                </a:solidFill>
              </a:rPr>
              <a:t>“Program” </a:t>
            </a:r>
            <a:r>
              <a:rPr lang="en-US" sz="1600"/>
              <a:t>or </a:t>
            </a:r>
            <a:r>
              <a:rPr lang="en-US" sz="1600" b="1" i="1" u="sng">
                <a:solidFill>
                  <a:srgbClr val="FF0000"/>
                </a:solidFill>
              </a:rPr>
              <a:t>“Code”</a:t>
            </a:r>
            <a:r>
              <a:rPr lang="en-US" sz="1600">
                <a:solidFill>
                  <a:srgbClr val="FF0000"/>
                </a:solidFill>
              </a:rPr>
              <a:t> </a:t>
            </a:r>
            <a:endParaRPr lang="en-US" sz="1200">
              <a:solidFill>
                <a:srgbClr val="FF0000"/>
              </a:solidFill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1600"/>
              <a:t>Manager, parent, teacher are called </a:t>
            </a:r>
            <a:r>
              <a:rPr lang="en-US" sz="1600" b="1" i="1" u="sng">
                <a:solidFill>
                  <a:srgbClr val="FF0000"/>
                </a:solidFill>
              </a:rPr>
              <a:t>“Programmer”</a:t>
            </a:r>
            <a:endParaRPr 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437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AB46B4-BD60-2340-09B9-12E2B3B5A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5645150" cy="844550"/>
          </a:xfrm>
        </p:spPr>
        <p:txBody>
          <a:bodyPr>
            <a:normAutofit/>
          </a:bodyPr>
          <a:lstStyle/>
          <a:p>
            <a:r>
              <a:rPr lang="en-US"/>
              <a:t>1 – What is programming and programming language ? 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742C179-8638-287A-D603-60EDDB53C9A6}"/>
              </a:ext>
            </a:extLst>
          </p:cNvPr>
          <p:cNvSpPr txBox="1">
            <a:spLocks/>
          </p:cNvSpPr>
          <p:nvPr/>
        </p:nvSpPr>
        <p:spPr>
          <a:xfrm>
            <a:off x="679449" y="5187950"/>
            <a:ext cx="5207001" cy="933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u="sng">
              <a:solidFill>
                <a:srgbClr val="FF0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41F77C-82DF-06FD-878F-1E35A17E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20193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of a person with tools&#10;&#10;Description automatically generated">
            <a:extLst>
              <a:ext uri="{FF2B5EF4-FFF2-40B4-BE49-F238E27FC236}">
                <a16:creationId xmlns:a16="http://schemas.microsoft.com/office/drawing/2014/main" id="{E9B293F8-D029-9F75-39F4-E33C08884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2162175"/>
            <a:ext cx="2533650" cy="253365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395F53E-F91F-9C0D-D877-230FA5A328E9}"/>
              </a:ext>
            </a:extLst>
          </p:cNvPr>
          <p:cNvSpPr txBox="1">
            <a:spLocks/>
          </p:cNvSpPr>
          <p:nvPr/>
        </p:nvSpPr>
        <p:spPr>
          <a:xfrm>
            <a:off x="3063875" y="914400"/>
            <a:ext cx="5645150" cy="844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DC8FDCF-1A33-6EA9-3801-71F7FAAF8DE0}"/>
              </a:ext>
            </a:extLst>
          </p:cNvPr>
          <p:cNvSpPr txBox="1">
            <a:spLocks/>
          </p:cNvSpPr>
          <p:nvPr/>
        </p:nvSpPr>
        <p:spPr>
          <a:xfrm>
            <a:off x="3063875" y="4876800"/>
            <a:ext cx="5645150" cy="844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The situation is the same with programmers when they are trying to </a:t>
            </a:r>
            <a:r>
              <a:rPr lang="en-US" sz="1600" b="1" i="1"/>
              <a:t>“teach” </a:t>
            </a:r>
            <a:r>
              <a:rPr lang="en-US" sz="1600"/>
              <a:t>the computer something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4499C1-CAD1-0C47-9A4E-ED71C12A8FD7}"/>
              </a:ext>
            </a:extLst>
          </p:cNvPr>
          <p:cNvCxnSpPr>
            <a:cxnSpLocks/>
          </p:cNvCxnSpPr>
          <p:nvPr/>
        </p:nvCxnSpPr>
        <p:spPr>
          <a:xfrm>
            <a:off x="3333750" y="2971800"/>
            <a:ext cx="4787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8001EE6-079F-93E3-983B-7817D0EA285D}"/>
              </a:ext>
            </a:extLst>
          </p:cNvPr>
          <p:cNvSpPr txBox="1">
            <a:spLocks/>
          </p:cNvSpPr>
          <p:nvPr/>
        </p:nvSpPr>
        <p:spPr>
          <a:xfrm>
            <a:off x="3995738" y="2605088"/>
            <a:ext cx="3298823" cy="33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err="1"/>
              <a:t>System.out.println</a:t>
            </a:r>
            <a:r>
              <a:rPr lang="en-US" sz="1600"/>
              <a:t>(“Hello world”)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34FECD-58D0-6D47-8E3F-ADF836EABB2C}"/>
              </a:ext>
            </a:extLst>
          </p:cNvPr>
          <p:cNvCxnSpPr>
            <a:cxnSpLocks/>
          </p:cNvCxnSpPr>
          <p:nvPr/>
        </p:nvCxnSpPr>
        <p:spPr>
          <a:xfrm flipH="1">
            <a:off x="3333750" y="3740150"/>
            <a:ext cx="4787900" cy="4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ubtitle 2">
            <a:extLst>
              <a:ext uri="{FF2B5EF4-FFF2-40B4-BE49-F238E27FC236}">
                <a16:creationId xmlns:a16="http://schemas.microsoft.com/office/drawing/2014/main" id="{D6704E0B-6076-32C7-2F73-B5F38FC579B6}"/>
              </a:ext>
            </a:extLst>
          </p:cNvPr>
          <p:cNvSpPr txBox="1">
            <a:spLocks/>
          </p:cNvSpPr>
          <p:nvPr/>
        </p:nvSpPr>
        <p:spPr>
          <a:xfrm>
            <a:off x="3995737" y="3825875"/>
            <a:ext cx="3298823" cy="33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2377540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nary Number System – Mathematical Mysteries">
            <a:extLst>
              <a:ext uri="{FF2B5EF4-FFF2-40B4-BE49-F238E27FC236}">
                <a16:creationId xmlns:a16="http://schemas.microsoft.com/office/drawing/2014/main" id="{E1F565DF-8F85-1BE7-97F3-1D9C99061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1249009"/>
            <a:ext cx="1925639" cy="1280233"/>
          </a:xfrm>
          <a:prstGeom prst="rect">
            <a:avLst/>
          </a:prstGeom>
          <a:noFill/>
          <a:effectLst>
            <a:softEdge rad="292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BAB46B4-BD60-2340-09B9-12E2B3B5A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5645150" cy="844550"/>
          </a:xfrm>
        </p:spPr>
        <p:txBody>
          <a:bodyPr>
            <a:normAutofit/>
          </a:bodyPr>
          <a:lstStyle/>
          <a:p>
            <a:r>
              <a:rPr lang="en-US"/>
              <a:t>1 – What is programming and programming language ? 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742C179-8638-287A-D603-60EDDB53C9A6}"/>
              </a:ext>
            </a:extLst>
          </p:cNvPr>
          <p:cNvSpPr txBox="1">
            <a:spLocks/>
          </p:cNvSpPr>
          <p:nvPr/>
        </p:nvSpPr>
        <p:spPr>
          <a:xfrm>
            <a:off x="679449" y="5187950"/>
            <a:ext cx="5207001" cy="933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u="sng">
              <a:solidFill>
                <a:srgbClr val="FF0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41F77C-82DF-06FD-878F-1E35A17EE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20193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of a person with tools&#10;&#10;Description automatically generated">
            <a:extLst>
              <a:ext uri="{FF2B5EF4-FFF2-40B4-BE49-F238E27FC236}">
                <a16:creationId xmlns:a16="http://schemas.microsoft.com/office/drawing/2014/main" id="{E9B293F8-D029-9F75-39F4-E33C08884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2162175"/>
            <a:ext cx="2533650" cy="253365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395F53E-F91F-9C0D-D877-230FA5A328E9}"/>
              </a:ext>
            </a:extLst>
          </p:cNvPr>
          <p:cNvSpPr txBox="1">
            <a:spLocks/>
          </p:cNvSpPr>
          <p:nvPr/>
        </p:nvSpPr>
        <p:spPr>
          <a:xfrm>
            <a:off x="3063875" y="914400"/>
            <a:ext cx="5645150" cy="844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DC8FDCF-1A33-6EA9-3801-71F7FAAF8DE0}"/>
              </a:ext>
            </a:extLst>
          </p:cNvPr>
          <p:cNvSpPr txBox="1">
            <a:spLocks/>
          </p:cNvSpPr>
          <p:nvPr/>
        </p:nvSpPr>
        <p:spPr>
          <a:xfrm>
            <a:off x="3063875" y="4876800"/>
            <a:ext cx="5645150" cy="844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However, computer are just electronic devices, and the </a:t>
            </a:r>
            <a:r>
              <a:rPr lang="en-US" sz="1600" b="1"/>
              <a:t>ONLY </a:t>
            </a:r>
            <a:r>
              <a:rPr lang="en-US" sz="1600"/>
              <a:t>language that they understand are 0 and 1 =&gt; 0 and 1 are called </a:t>
            </a:r>
            <a:r>
              <a:rPr lang="en-US" sz="1600" b="1" i="1" u="sng">
                <a:solidFill>
                  <a:srgbClr val="FF0000"/>
                </a:solidFill>
              </a:rPr>
              <a:t>“Machine Language” </a:t>
            </a:r>
            <a:endParaRPr lang="en-US" sz="160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4499C1-CAD1-0C47-9A4E-ED71C12A8FD7}"/>
              </a:ext>
            </a:extLst>
          </p:cNvPr>
          <p:cNvCxnSpPr>
            <a:cxnSpLocks/>
          </p:cNvCxnSpPr>
          <p:nvPr/>
        </p:nvCxnSpPr>
        <p:spPr>
          <a:xfrm>
            <a:off x="3333750" y="2971800"/>
            <a:ext cx="4787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8001EE6-079F-93E3-983B-7817D0EA285D}"/>
              </a:ext>
            </a:extLst>
          </p:cNvPr>
          <p:cNvSpPr txBox="1">
            <a:spLocks/>
          </p:cNvSpPr>
          <p:nvPr/>
        </p:nvSpPr>
        <p:spPr>
          <a:xfrm>
            <a:off x="3995738" y="2605088"/>
            <a:ext cx="3298823" cy="33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err="1"/>
              <a:t>System.out.println</a:t>
            </a:r>
            <a:r>
              <a:rPr lang="en-US" sz="1600"/>
              <a:t>(“Hello world”)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34FECD-58D0-6D47-8E3F-ADF836EABB2C}"/>
              </a:ext>
            </a:extLst>
          </p:cNvPr>
          <p:cNvCxnSpPr>
            <a:cxnSpLocks/>
          </p:cNvCxnSpPr>
          <p:nvPr/>
        </p:nvCxnSpPr>
        <p:spPr>
          <a:xfrm flipH="1">
            <a:off x="3333750" y="3740150"/>
            <a:ext cx="4787900" cy="4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ubtitle 2">
            <a:extLst>
              <a:ext uri="{FF2B5EF4-FFF2-40B4-BE49-F238E27FC236}">
                <a16:creationId xmlns:a16="http://schemas.microsoft.com/office/drawing/2014/main" id="{D6704E0B-6076-32C7-2F73-B5F38FC579B6}"/>
              </a:ext>
            </a:extLst>
          </p:cNvPr>
          <p:cNvSpPr txBox="1">
            <a:spLocks/>
          </p:cNvSpPr>
          <p:nvPr/>
        </p:nvSpPr>
        <p:spPr>
          <a:xfrm>
            <a:off x="4133850" y="3825875"/>
            <a:ext cx="3160710" cy="2667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rgbClr val="FF0000"/>
                </a:solidFill>
              </a:rPr>
              <a:t>Exception found: I only understand 0 and 1 !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684696A4-59A6-BF61-78DF-07A0D9725102}"/>
              </a:ext>
            </a:extLst>
          </p:cNvPr>
          <p:cNvSpPr/>
          <p:nvPr/>
        </p:nvSpPr>
        <p:spPr>
          <a:xfrm>
            <a:off x="9525000" y="1225487"/>
            <a:ext cx="1925639" cy="1327023"/>
          </a:xfrm>
          <a:prstGeom prst="wedgeEllipse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40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AB46B4-BD60-2340-09B9-12E2B3B5A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5645150" cy="844550"/>
          </a:xfrm>
        </p:spPr>
        <p:txBody>
          <a:bodyPr>
            <a:normAutofit/>
          </a:bodyPr>
          <a:lstStyle/>
          <a:p>
            <a:r>
              <a:rPr lang="en-US"/>
              <a:t>1 – What is programming and programming language ? 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742C179-8638-287A-D603-60EDDB53C9A6}"/>
              </a:ext>
            </a:extLst>
          </p:cNvPr>
          <p:cNvSpPr txBox="1">
            <a:spLocks/>
          </p:cNvSpPr>
          <p:nvPr/>
        </p:nvSpPr>
        <p:spPr>
          <a:xfrm>
            <a:off x="679449" y="5187950"/>
            <a:ext cx="5207001" cy="933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u="sng">
              <a:solidFill>
                <a:srgbClr val="FF000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395F53E-F91F-9C0D-D877-230FA5A328E9}"/>
              </a:ext>
            </a:extLst>
          </p:cNvPr>
          <p:cNvSpPr txBox="1">
            <a:spLocks/>
          </p:cNvSpPr>
          <p:nvPr/>
        </p:nvSpPr>
        <p:spPr>
          <a:xfrm>
            <a:off x="3063875" y="914400"/>
            <a:ext cx="5645150" cy="844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098" name="Picture 2" descr="Strategies To Improve Your Restaurant Service | 2023 Guide">
            <a:extLst>
              <a:ext uri="{FF2B5EF4-FFF2-40B4-BE49-F238E27FC236}">
                <a16:creationId xmlns:a16="http://schemas.microsoft.com/office/drawing/2014/main" id="{E9B03EAA-F426-88D2-DEA9-2DA892D46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49" y="1336675"/>
            <a:ext cx="5891213" cy="386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53F86AB-B4A9-9A27-85B0-C3EE857CA4DE}"/>
              </a:ext>
            </a:extLst>
          </p:cNvPr>
          <p:cNvSpPr txBox="1">
            <a:spLocks/>
          </p:cNvSpPr>
          <p:nvPr/>
        </p:nvSpPr>
        <p:spPr>
          <a:xfrm>
            <a:off x="7502526" y="1330325"/>
            <a:ext cx="3581400" cy="844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The situation is the same when we going to a foreign restaurant and the waiter doesn’t understand what we are saying</a:t>
            </a:r>
          </a:p>
        </p:txBody>
      </p:sp>
    </p:spTree>
    <p:extLst>
      <p:ext uri="{BB962C8B-B14F-4D97-AF65-F5344CB8AC3E}">
        <p14:creationId xmlns:p14="http://schemas.microsoft.com/office/powerpoint/2010/main" val="364621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417</Words>
  <Application>Microsoft Office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Symbol</vt:lpstr>
      <vt:lpstr>Office Theme</vt:lpstr>
      <vt:lpstr>Java SE 8 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Dinh Vinh Mai</dc:creator>
  <cp:lastModifiedBy>Dinh Vinh Mai</cp:lastModifiedBy>
  <cp:revision>1</cp:revision>
  <dcterms:created xsi:type="dcterms:W3CDTF">2024-07-05T03:43:45Z</dcterms:created>
  <dcterms:modified xsi:type="dcterms:W3CDTF">2024-07-05T05:46:56Z</dcterms:modified>
</cp:coreProperties>
</file>